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330" r:id="rId4"/>
    <p:sldId id="333" r:id="rId5"/>
    <p:sldId id="331" r:id="rId6"/>
    <p:sldId id="332" r:id="rId7"/>
    <p:sldId id="283" r:id="rId8"/>
    <p:sldId id="300" r:id="rId9"/>
    <p:sldId id="308" r:id="rId10"/>
    <p:sldId id="337" r:id="rId11"/>
    <p:sldId id="334" r:id="rId12"/>
    <p:sldId id="338" r:id="rId13"/>
    <p:sldId id="335" r:id="rId14"/>
    <p:sldId id="336" r:id="rId15"/>
    <p:sldId id="339" r:id="rId16"/>
    <p:sldId id="340" r:id="rId17"/>
    <p:sldId id="341" r:id="rId18"/>
    <p:sldId id="342" r:id="rId19"/>
    <p:sldId id="343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A619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2" autoAdjust="0"/>
    <p:restoredTop sz="94660"/>
  </p:normalViewPr>
  <p:slideViewPr>
    <p:cSldViewPr>
      <p:cViewPr varScale="1">
        <p:scale>
          <a:sx n="74" d="100"/>
          <a:sy n="7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10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8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21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2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0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6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20FC-1908-4B6C-B7F4-B8C7D6D3238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1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0902516">
            <a:off x="-77092" y="1278025"/>
            <a:ext cx="4464496" cy="1368152"/>
            <a:chOff x="1115616" y="2492896"/>
            <a:chExt cx="4464496" cy="136815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" name="Rounded Rectangle 1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1115616" y="2641775"/>
              <a:ext cx="4464496" cy="94096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lIns="91440" tIns="45720" rIns="91440" bIns="45720" numCol="1" rtlCol="0" anchor="ctr">
              <a:no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649032">
            <a:off x="3640452" y="1371879"/>
            <a:ext cx="5832648" cy="1368152"/>
            <a:chOff x="1115616" y="2492896"/>
            <a:chExt cx="4464496" cy="136815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2" name="Rounded Rectangle 11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115616" y="2641774"/>
              <a:ext cx="4464496" cy="94096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lIns="91440" tIns="45720" rIns="91440" bIns="45720" numCol="1" rtlCol="0" anchor="ctr">
              <a:no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560598">
            <a:off x="-36329" y="4165853"/>
            <a:ext cx="4464496" cy="1368152"/>
            <a:chOff x="1115616" y="2492896"/>
            <a:chExt cx="4464496" cy="136815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>
            <a:xfrm>
              <a:off x="1115616" y="2641774"/>
              <a:ext cx="4464496" cy="94096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lIns="91440" tIns="45720" rIns="91440" bIns="45720" numCol="1" rtlCol="0" anchor="ctr">
              <a:no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20982072">
            <a:off x="4381629" y="4090423"/>
            <a:ext cx="4870738" cy="1368152"/>
            <a:chOff x="1115616" y="2492896"/>
            <a:chExt cx="4464496" cy="136815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8" name="Rounded Rectangle 17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>
            <a:xfrm>
              <a:off x="1115616" y="2641774"/>
              <a:ext cx="4464496" cy="94096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vert="horz" lIns="91440" tIns="45720" rIns="91440" bIns="45720" numCol="1" rtlCol="0" anchor="ctr">
              <a:no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03"/>
            </a:avLst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6648" y="1041170"/>
            <a:ext cx="10153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anose="020B0603020202020204" pitchFamily="34" charset="0"/>
              </a:rPr>
              <a:t>,</a:t>
            </a:r>
            <a:endParaRPr lang="en-US" sz="8800" b="1" dirty="0">
              <a:ln w="5715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9230" y="4370456"/>
            <a:ext cx="10153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&amp;</a:t>
            </a:r>
            <a:endParaRPr lang="en-US" sz="8800" b="1" dirty="0">
              <a:ln w="5715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479097">
            <a:off x="8272811" y="1918940"/>
            <a:ext cx="10153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anose="020B0603020202020204" pitchFamily="34" charset="0"/>
              </a:rPr>
              <a:t>,</a:t>
            </a:r>
            <a:endParaRPr lang="en-US" sz="8800" b="1" dirty="0">
              <a:ln w="5715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hlinkClick r:id="rId3" action="ppaction://hlinksldjump"/>
          </p:cNvPr>
          <p:cNvSpPr/>
          <p:nvPr/>
        </p:nvSpPr>
        <p:spPr>
          <a:xfrm>
            <a:off x="-18145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95992" y="1847993"/>
            <a:ext cx="2074361" cy="760414"/>
            <a:chOff x="1563243" y="2492896"/>
            <a:chExt cx="3726304" cy="1368152"/>
          </a:xfrm>
        </p:grpSpPr>
        <p:sp>
          <p:nvSpPr>
            <p:cNvPr id="12" name="Rounded Rectangle 11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563243" y="270648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1" y="2492896"/>
            <a:chExt cx="3726304" cy="1368152"/>
          </a:xfrm>
        </p:grpSpPr>
        <p:sp>
          <p:nvSpPr>
            <p:cNvPr id="17" name="Rounded Rectangle 16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81816" y="4941168"/>
            <a:ext cx="2074361" cy="760414"/>
            <a:chOff x="1484711" y="2492896"/>
            <a:chExt cx="3726304" cy="1368152"/>
          </a:xfrm>
        </p:grpSpPr>
        <p:sp>
          <p:nvSpPr>
            <p:cNvPr id="20" name="Rounded Rectangle 19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86364" y="3861048"/>
            <a:ext cx="2074361" cy="760414"/>
            <a:chOff x="1484711" y="2492896"/>
            <a:chExt cx="3726304" cy="1368152"/>
          </a:xfrm>
        </p:grpSpPr>
        <p:sp>
          <p:nvSpPr>
            <p:cNvPr id="23" name="Rounded Rectangle 22">
              <a:hlinkClick r:id="rId5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>
              <a:hlinkClick r:id="rId5" action="ppaction://hlinksldjump"/>
            </p:cNvPr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323528" y="3275721"/>
            <a:ext cx="5473119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value that appears the most often.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31" name="Picture 7" descr="C:\Users\Colin2\AppData\Local\Microsoft\Windows\Temporary Internet Files\Content.IE5\1A4LY81X\ok-button-4308-lar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61834"/>
            <a:ext cx="830959" cy="8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8151204" y="6093296"/>
            <a:ext cx="899345" cy="648072"/>
          </a:xfrm>
          <a:prstGeom prst="actionButtonForwardNex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28 0.03469 L -0.19323 0.14754 C -0.21389 0.17298 -0.2474 0.19079 -0.28334 0.19518 C -0.32431 0.20027 -0.35816 0.19079 -0.38195 0.1709 L -0.49792 0.0851 " pathEditMode="relative" rAng="5081465" ptsTypes="FffFF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13" y="9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29064" y="1847993"/>
            <a:ext cx="2074361" cy="760414"/>
            <a:chOff x="1443016" y="2492896"/>
            <a:chExt cx="3726304" cy="1368152"/>
          </a:xfrm>
        </p:grpSpPr>
        <p:sp>
          <p:nvSpPr>
            <p:cNvPr id="12" name="Rounded Rectangle 11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443016" y="2699722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2" y="2492896"/>
            <a:chExt cx="3726304" cy="1368152"/>
          </a:xfrm>
        </p:grpSpPr>
        <p:sp>
          <p:nvSpPr>
            <p:cNvPr id="17" name="Rounded Rectangle 16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84712" y="2720738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71137" y="4941168"/>
            <a:ext cx="2074361" cy="760414"/>
            <a:chOff x="1465528" y="2492896"/>
            <a:chExt cx="3726304" cy="1368152"/>
          </a:xfrm>
        </p:grpSpPr>
        <p:sp>
          <p:nvSpPr>
            <p:cNvPr id="20" name="Rounded Rectangle 19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465528" y="2680591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52275" y="3861048"/>
            <a:ext cx="2074361" cy="760414"/>
            <a:chOff x="1423475" y="2492896"/>
            <a:chExt cx="3726304" cy="1368152"/>
          </a:xfrm>
        </p:grpSpPr>
        <p:sp>
          <p:nvSpPr>
            <p:cNvPr id="23" name="Rounded Rectangle 22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423475" y="270648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755576" y="3116093"/>
            <a:ext cx="3960439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middle number.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ction Button: Back or Previous 31">
            <a:hlinkClick r:id="rId3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13613" y="404664"/>
            <a:ext cx="4464496" cy="940966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Try Again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" name="Cloud Callout 34">
            <a:hlinkClick r:id="rId3" action="ppaction://hlinksldjump"/>
          </p:cNvPr>
          <p:cNvSpPr/>
          <p:nvPr/>
        </p:nvSpPr>
        <p:spPr>
          <a:xfrm>
            <a:off x="2411760" y="2038104"/>
            <a:ext cx="3996444" cy="3048729"/>
          </a:xfrm>
          <a:prstGeom prst="cloudCallout">
            <a:avLst>
              <a:gd name="adj1" fmla="val -43391"/>
              <a:gd name="adj2" fmla="val 768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 action="ppaction://hlinksldjump"/>
          </p:cNvPr>
          <p:cNvSpPr/>
          <p:nvPr/>
        </p:nvSpPr>
        <p:spPr>
          <a:xfrm rot="21311022">
            <a:off x="3747856" y="2362141"/>
            <a:ext cx="13242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150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52275" y="1847993"/>
            <a:ext cx="2074361" cy="760414"/>
            <a:chOff x="1484711" y="2492896"/>
            <a:chExt cx="3726304" cy="1368152"/>
          </a:xfrm>
        </p:grpSpPr>
        <p:sp>
          <p:nvSpPr>
            <p:cNvPr id="12" name="Rounded Rectangle 11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1" y="2492896"/>
            <a:chExt cx="3726304" cy="1368152"/>
          </a:xfrm>
        </p:grpSpPr>
        <p:sp>
          <p:nvSpPr>
            <p:cNvPr id="17" name="Rounded Rectangle 16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81816" y="4941168"/>
            <a:ext cx="2074361" cy="760414"/>
            <a:chOff x="1484711" y="2492896"/>
            <a:chExt cx="3726304" cy="1368152"/>
          </a:xfrm>
        </p:grpSpPr>
        <p:sp>
          <p:nvSpPr>
            <p:cNvPr id="20" name="Rounded Rectangle 19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86364" y="3861048"/>
            <a:ext cx="2074361" cy="760414"/>
            <a:chOff x="1484711" y="2492896"/>
            <a:chExt cx="3726304" cy="1368152"/>
          </a:xfrm>
        </p:grpSpPr>
        <p:sp>
          <p:nvSpPr>
            <p:cNvPr id="23" name="Rounded Rectangle 22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755576" y="3116093"/>
            <a:ext cx="3960439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middle number.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6" name="Picture 7" descr="C:\Users\Colin2\AppData\Local\Microsoft\Windows\Temporary Internet Files\Content.IE5\1A4LY81X\ok-button-4308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61834"/>
            <a:ext cx="830959" cy="8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ction Button: Forward or Next 26">
            <a:hlinkClick r:id="" action="ppaction://hlinkshowjump?jump=nextslide" highlightClick="1"/>
          </p:cNvPr>
          <p:cNvSpPr/>
          <p:nvPr/>
        </p:nvSpPr>
        <p:spPr>
          <a:xfrm>
            <a:off x="8151204" y="6093296"/>
            <a:ext cx="899345" cy="648072"/>
          </a:xfrm>
          <a:prstGeom prst="actionButtonForwardNex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5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47 0.22341 L -0.34253 0.26781 C -0.30729 0.2796 -0.26215 0.27174 -0.21806 0.2507 C -0.16788 0.22687 -0.1309 0.19519 -0.10851 0.1568 L -0.00451 -0.01619 " pathEditMode="relative" rAng="9623974" ptsTypes="FffFF">
                                      <p:cBhvr>
                                        <p:cTn id="6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18" y="-46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81815" y="1847993"/>
            <a:ext cx="2074361" cy="760414"/>
            <a:chOff x="1537776" y="2492896"/>
            <a:chExt cx="3726304" cy="1368152"/>
          </a:xfrm>
        </p:grpSpPr>
        <p:sp>
          <p:nvSpPr>
            <p:cNvPr id="12" name="Rounded Rectangle 11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537776" y="2644236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1" y="2492896"/>
            <a:chExt cx="3726304" cy="1368152"/>
          </a:xfrm>
        </p:grpSpPr>
        <p:sp>
          <p:nvSpPr>
            <p:cNvPr id="17" name="Rounded Rectangle 16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84711" y="270648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61718" y="4941168"/>
            <a:ext cx="2074361" cy="760414"/>
            <a:chOff x="1448608" y="2492896"/>
            <a:chExt cx="3726304" cy="1368152"/>
          </a:xfrm>
        </p:grpSpPr>
        <p:sp>
          <p:nvSpPr>
            <p:cNvPr id="20" name="Rounded Rectangle 19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48608" y="2657418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52275" y="3861048"/>
            <a:ext cx="2074361" cy="760414"/>
            <a:chOff x="1423476" y="2492896"/>
            <a:chExt cx="3726304" cy="1368152"/>
          </a:xfrm>
        </p:grpSpPr>
        <p:sp>
          <p:nvSpPr>
            <p:cNvPr id="23" name="Rounded Rectangle 22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23476" y="270648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354402" y="2448779"/>
            <a:ext cx="5473119" cy="1701888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average where you add all the numbers and then divide by how many numbers there are.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ction Button: Back or Previous 31">
            <a:hlinkClick r:id="rId3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13613" y="404664"/>
            <a:ext cx="4464496" cy="940966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Try Again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" name="Cloud Callout 34">
            <a:hlinkClick r:id="rId3" action="ppaction://hlinksldjump"/>
          </p:cNvPr>
          <p:cNvSpPr/>
          <p:nvPr/>
        </p:nvSpPr>
        <p:spPr>
          <a:xfrm>
            <a:off x="2411760" y="2038104"/>
            <a:ext cx="3996444" cy="3048729"/>
          </a:xfrm>
          <a:prstGeom prst="cloudCallout">
            <a:avLst>
              <a:gd name="adj1" fmla="val -43391"/>
              <a:gd name="adj2" fmla="val 768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 action="ppaction://hlinksldjump"/>
          </p:cNvPr>
          <p:cNvSpPr/>
          <p:nvPr/>
        </p:nvSpPr>
        <p:spPr>
          <a:xfrm rot="21311022">
            <a:off x="3747856" y="2362141"/>
            <a:ext cx="13242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150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52275" y="1847993"/>
            <a:ext cx="2074361" cy="760414"/>
            <a:chOff x="1484711" y="2492896"/>
            <a:chExt cx="3726304" cy="1368152"/>
          </a:xfrm>
        </p:grpSpPr>
        <p:sp>
          <p:nvSpPr>
            <p:cNvPr id="12" name="Rounded Rectangle 11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1" y="2492896"/>
            <a:chExt cx="3726304" cy="1368152"/>
          </a:xfrm>
        </p:grpSpPr>
        <p:sp>
          <p:nvSpPr>
            <p:cNvPr id="17" name="Rounded Rectangle 16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81816" y="4941168"/>
            <a:ext cx="2074361" cy="760414"/>
            <a:chOff x="1484711" y="2492896"/>
            <a:chExt cx="3726304" cy="1368152"/>
          </a:xfrm>
        </p:grpSpPr>
        <p:sp>
          <p:nvSpPr>
            <p:cNvPr id="20" name="Rounded Rectangle 19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86364" y="3861048"/>
            <a:ext cx="2074361" cy="760414"/>
            <a:chOff x="1484711" y="2492896"/>
            <a:chExt cx="3726304" cy="1368152"/>
          </a:xfrm>
        </p:grpSpPr>
        <p:sp>
          <p:nvSpPr>
            <p:cNvPr id="23" name="Rounded Rectangle 22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pic>
        <p:nvPicPr>
          <p:cNvPr id="26" name="Picture 7" descr="C:\Users\Colin2\AppData\Local\Microsoft\Windows\Temporary Internet Files\Content.IE5\1A4LY81X\ok-button-4308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03488"/>
            <a:ext cx="830959" cy="8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ction Button: Forward or Next 26">
            <a:hlinkClick r:id="" action="ppaction://hlinkshowjump?jump=nextslide" highlightClick="1"/>
          </p:cNvPr>
          <p:cNvSpPr/>
          <p:nvPr/>
        </p:nvSpPr>
        <p:spPr>
          <a:xfrm>
            <a:off x="8151204" y="6093296"/>
            <a:ext cx="899345" cy="648072"/>
          </a:xfrm>
          <a:prstGeom prst="actionButtonForwardNex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54402" y="2448779"/>
            <a:ext cx="5473119" cy="1701888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average where you add all the numbers and then divide by how many numbers there are.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5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61 0.40864 L -0.27222 0.40864 C -0.23507 0.40957 -0.1901 0.38852 -0.14982 0.3543 C -0.10555 0.31197 -0.07656 0.26618 -0.06371 0.21901 L -3.61111E-6 4.7271E-6 " pathEditMode="relative" rAng="-2062365" ptsTypes="FffFF">
                                      <p:cBhvr>
                                        <p:cTn id="6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33" y="-130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86363" y="1847993"/>
            <a:ext cx="2074361" cy="760414"/>
            <a:chOff x="1545945" y="2492896"/>
            <a:chExt cx="3726304" cy="1368152"/>
          </a:xfrm>
        </p:grpSpPr>
        <p:sp>
          <p:nvSpPr>
            <p:cNvPr id="12" name="Rounded Rectangle 11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545945" y="265337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29315" y="2841774"/>
            <a:ext cx="2520280" cy="760414"/>
            <a:chOff x="1420074" y="2492896"/>
            <a:chExt cx="3726304" cy="1368152"/>
          </a:xfrm>
        </p:grpSpPr>
        <p:sp>
          <p:nvSpPr>
            <p:cNvPr id="17" name="Rounded Rectangle 16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420074" y="2726687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43648" y="4941168"/>
            <a:ext cx="2074361" cy="760414"/>
            <a:chOff x="1416148" y="2492896"/>
            <a:chExt cx="3726304" cy="1368152"/>
          </a:xfrm>
        </p:grpSpPr>
        <p:sp>
          <p:nvSpPr>
            <p:cNvPr id="20" name="Rounded Rectangle 19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16148" y="2703763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05225" y="3861048"/>
            <a:ext cx="2074361" cy="760414"/>
            <a:chOff x="1518594" y="2492896"/>
            <a:chExt cx="3726304" cy="1368152"/>
          </a:xfrm>
        </p:grpSpPr>
        <p:sp>
          <p:nvSpPr>
            <p:cNvPr id="23" name="Rounded Rectangle 22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518594" y="270648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188188" y="2615282"/>
            <a:ext cx="5297718" cy="154226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difference between the highest and lowest value.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ction Button: Back or Previous 31">
            <a:hlinkClick r:id="rId3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13613" y="404664"/>
            <a:ext cx="4464496" cy="940966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Try Again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" name="Cloud Callout 34">
            <a:hlinkClick r:id="rId3" action="ppaction://hlinksldjump"/>
          </p:cNvPr>
          <p:cNvSpPr/>
          <p:nvPr/>
        </p:nvSpPr>
        <p:spPr>
          <a:xfrm>
            <a:off x="2411760" y="2038104"/>
            <a:ext cx="3996444" cy="3048729"/>
          </a:xfrm>
          <a:prstGeom prst="cloudCallout">
            <a:avLst>
              <a:gd name="adj1" fmla="val -43391"/>
              <a:gd name="adj2" fmla="val 768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 action="ppaction://hlinksldjump"/>
          </p:cNvPr>
          <p:cNvSpPr/>
          <p:nvPr/>
        </p:nvSpPr>
        <p:spPr>
          <a:xfrm rot="21311022">
            <a:off x="3747856" y="2362141"/>
            <a:ext cx="13242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150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52275" y="1847993"/>
            <a:ext cx="2074361" cy="760414"/>
            <a:chOff x="1484711" y="2492896"/>
            <a:chExt cx="3726304" cy="1368152"/>
          </a:xfrm>
        </p:grpSpPr>
        <p:sp>
          <p:nvSpPr>
            <p:cNvPr id="12" name="Rounded Rectangle 11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1" y="2492896"/>
            <a:chExt cx="3726304" cy="1368152"/>
          </a:xfrm>
        </p:grpSpPr>
        <p:sp>
          <p:nvSpPr>
            <p:cNvPr id="17" name="Rounded Rectangle 16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81816" y="4941168"/>
            <a:ext cx="2074361" cy="760414"/>
            <a:chOff x="1484711" y="2492896"/>
            <a:chExt cx="3726304" cy="1368152"/>
          </a:xfrm>
        </p:grpSpPr>
        <p:sp>
          <p:nvSpPr>
            <p:cNvPr id="20" name="Rounded Rectangle 19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86364" y="3861048"/>
            <a:ext cx="2074361" cy="760414"/>
            <a:chOff x="1484711" y="2492896"/>
            <a:chExt cx="3726304" cy="1368152"/>
          </a:xfrm>
        </p:grpSpPr>
        <p:sp>
          <p:nvSpPr>
            <p:cNvPr id="23" name="Rounded Rectangle 22"/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/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pic>
        <p:nvPicPr>
          <p:cNvPr id="26" name="Picture 7" descr="C:\Users\Colin2\AppData\Local\Microsoft\Windows\Temporary Internet Files\Content.IE5\1A4LY81X\ok-button-4308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544" y="4726274"/>
            <a:ext cx="830959" cy="8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ction Button: Forward or Next 26">
            <a:hlinkClick r:id="" action="ppaction://hlinkshowjump?jump=nextslide" highlightClick="1"/>
          </p:cNvPr>
          <p:cNvSpPr/>
          <p:nvPr/>
        </p:nvSpPr>
        <p:spPr>
          <a:xfrm>
            <a:off x="8151204" y="6093296"/>
            <a:ext cx="899345" cy="648072"/>
          </a:xfrm>
          <a:prstGeom prst="actionButtonForwardNex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88188" y="2615282"/>
            <a:ext cx="5297718" cy="154226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difference between the highest and lowest value.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736 -0.02382 L -0.37882 0.09459 C -0.34966 0.12141 -0.30625 0.13621 -0.26094 0.13621 C -0.2092 0.13621 -0.16788 0.12141 -0.13872 0.09459 L 2.77778E-6 -0.02382 " pathEditMode="relative" rAng="0" ptsTypes="FffFF">
                                      <p:cBhvr>
                                        <p:cTn id="6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68" y="80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-18145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269379" y="137985"/>
            <a:ext cx="2047306" cy="9361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1683" y="276596"/>
            <a:ext cx="2242697" cy="658881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Mean</a:t>
            </a:r>
            <a:endParaRPr lang="en-GB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323" y="1196752"/>
            <a:ext cx="87916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</a:t>
            </a:r>
            <a:r>
              <a:rPr lang="en-GB" sz="3200" dirty="0" smtClean="0"/>
              <a:t>he mean is the average. You will need to add together all the numbers in a set </a:t>
            </a:r>
            <a:r>
              <a:rPr lang="en-GB" sz="3200" dirty="0"/>
              <a:t>of </a:t>
            </a:r>
            <a:r>
              <a:rPr lang="en-GB" sz="3200" dirty="0" smtClean="0"/>
              <a:t>data before dividing this </a:t>
            </a:r>
            <a:r>
              <a:rPr lang="en-GB" sz="3200" dirty="0"/>
              <a:t>total by </a:t>
            </a:r>
            <a:r>
              <a:rPr lang="en-GB" sz="3200" dirty="0" smtClean="0"/>
              <a:t>how many numbers there are. </a:t>
            </a:r>
          </a:p>
          <a:p>
            <a:r>
              <a:rPr lang="en-GB" sz="3200" dirty="0" smtClean="0"/>
              <a:t>For example:</a:t>
            </a:r>
          </a:p>
          <a:p>
            <a:r>
              <a:rPr lang="en-GB" sz="3200" dirty="0" smtClean="0"/>
              <a:t>Calculate the mean of this set of data</a:t>
            </a:r>
          </a:p>
          <a:p>
            <a:pPr algn="ctr"/>
            <a:r>
              <a:rPr lang="en-GB" sz="3200" dirty="0" smtClean="0">
                <a:solidFill>
                  <a:srgbClr val="FFFF00"/>
                </a:solidFill>
              </a:rPr>
              <a:t>1, 2, 2, 3, 4, 5, 5, 5, 6, 7.</a:t>
            </a:r>
          </a:p>
          <a:p>
            <a:r>
              <a:rPr lang="en-GB" sz="3200" dirty="0" smtClean="0"/>
              <a:t>First, add together.    </a:t>
            </a:r>
          </a:p>
          <a:p>
            <a:pPr algn="ctr"/>
            <a:r>
              <a:rPr lang="en-GB" sz="3200" dirty="0" smtClean="0">
                <a:solidFill>
                  <a:srgbClr val="FFFF00"/>
                </a:solidFill>
              </a:rPr>
              <a:t>1 +  2 + 2 + 3 + 4 + 5 + 5 + 5 + 6 + 7 = 40</a:t>
            </a:r>
          </a:p>
          <a:p>
            <a:r>
              <a:rPr lang="en-GB" sz="3200" dirty="0" smtClean="0"/>
              <a:t>Then, divide by the number of values.</a:t>
            </a:r>
          </a:p>
          <a:p>
            <a:pPr algn="ctr"/>
            <a:r>
              <a:rPr lang="en-GB" sz="3200" dirty="0" smtClean="0">
                <a:solidFill>
                  <a:srgbClr val="FFFF00"/>
                </a:solidFill>
              </a:rPr>
              <a:t>40 ÷ 10 = 4</a:t>
            </a:r>
          </a:p>
          <a:p>
            <a:r>
              <a:rPr lang="en-GB" sz="3200" dirty="0" smtClean="0"/>
              <a:t>So, the mean is </a:t>
            </a:r>
            <a:r>
              <a:rPr lang="en-GB" sz="3200" dirty="0" smtClean="0">
                <a:solidFill>
                  <a:srgbClr val="FFFF00"/>
                </a:solidFill>
              </a:rPr>
              <a:t>4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328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 rot="1134293">
            <a:off x="7301388" y="4686213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"/>
          <p:cNvSpPr/>
          <p:nvPr/>
        </p:nvSpPr>
        <p:spPr>
          <a:xfrm rot="20808516">
            <a:off x="869599" y="465537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 rot="1254841">
            <a:off x="7059164" y="92350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 rot="20808516">
            <a:off x="1075139" y="88329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691679" y="1628800"/>
            <a:ext cx="5835537" cy="2933159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Congratulations!</a:t>
            </a:r>
          </a:p>
          <a:p>
            <a:endParaRPr lang="en-GB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  <a:p>
            <a:r>
              <a:rPr lang="en-GB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You have successfully completed the mean, median, mode and range quiz.</a:t>
            </a:r>
            <a:endParaRPr lang="en-GB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6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-18145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269378" y="137985"/>
            <a:ext cx="2718445" cy="9361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69379" y="276596"/>
            <a:ext cx="2790453" cy="658881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Median</a:t>
            </a:r>
            <a:endParaRPr lang="en-GB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851" y="1196752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median is the </a:t>
            </a:r>
            <a:r>
              <a:rPr lang="en-GB" sz="2800" dirty="0" smtClean="0">
                <a:solidFill>
                  <a:srgbClr val="FFFF00"/>
                </a:solidFill>
              </a:rPr>
              <a:t>middle</a:t>
            </a:r>
            <a:r>
              <a:rPr lang="en-GB" sz="2800" dirty="0" smtClean="0"/>
              <a:t> number. First, you will need to put all the values in order from the lowest to the highest and </a:t>
            </a:r>
            <a:r>
              <a:rPr lang="en-GB" sz="2800" dirty="0"/>
              <a:t>then </a:t>
            </a:r>
            <a:r>
              <a:rPr lang="en-GB" sz="2800" dirty="0" smtClean="0"/>
              <a:t>find the middle value. </a:t>
            </a:r>
          </a:p>
          <a:p>
            <a:r>
              <a:rPr lang="en-GB" sz="2800" dirty="0" smtClean="0"/>
              <a:t>For example:</a:t>
            </a:r>
          </a:p>
          <a:p>
            <a:r>
              <a:rPr lang="en-GB" sz="2800" dirty="0" smtClean="0"/>
              <a:t>Find the median of this set of data:</a:t>
            </a:r>
          </a:p>
          <a:p>
            <a:pPr algn="ctr"/>
            <a:r>
              <a:rPr lang="en-GB" sz="2800" dirty="0">
                <a:solidFill>
                  <a:srgbClr val="FFFF00"/>
                </a:solidFill>
              </a:rPr>
              <a:t>4</a:t>
            </a:r>
            <a:r>
              <a:rPr lang="en-GB" sz="2800" dirty="0" smtClean="0">
                <a:solidFill>
                  <a:srgbClr val="FFFF00"/>
                </a:solidFill>
              </a:rPr>
              <a:t>, 2, 8, 3, 1, 5, 7, 5, 9.</a:t>
            </a:r>
          </a:p>
          <a:p>
            <a:r>
              <a:rPr lang="en-GB" sz="2800" dirty="0" smtClean="0"/>
              <a:t>First, put in order.    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1, 2, 3, 4, 5, 5, 7, 8, 9 </a:t>
            </a:r>
          </a:p>
          <a:p>
            <a:pPr algn="ctr"/>
            <a:endParaRPr lang="en-GB" sz="2800" dirty="0" smtClean="0">
              <a:solidFill>
                <a:srgbClr val="FFFF00"/>
              </a:solidFill>
            </a:endParaRPr>
          </a:p>
          <a:p>
            <a:r>
              <a:rPr lang="en-GB" sz="2800" dirty="0" smtClean="0"/>
              <a:t>Now you can see the middle number (median) is </a:t>
            </a:r>
            <a:r>
              <a:rPr lang="en-GB" sz="2800" dirty="0" smtClean="0">
                <a:solidFill>
                  <a:srgbClr val="FFFF00"/>
                </a:solidFill>
              </a:rPr>
              <a:t>5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34054" y="4653136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5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9378" y="137985"/>
            <a:ext cx="2718445" cy="79749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9379" y="207290"/>
            <a:ext cx="2790453" cy="658881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Median</a:t>
            </a:r>
            <a:endParaRPr lang="en-GB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489" y="1105190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there are two middle values you will need to find the mean of  these two values. </a:t>
            </a:r>
            <a:endParaRPr lang="en-GB" sz="2800" dirty="0" smtClean="0"/>
          </a:p>
          <a:p>
            <a:r>
              <a:rPr lang="en-GB" sz="2800" dirty="0" smtClean="0"/>
              <a:t>For example:</a:t>
            </a:r>
          </a:p>
          <a:p>
            <a:r>
              <a:rPr lang="en-GB" sz="2800" dirty="0" smtClean="0"/>
              <a:t>Find the median of this set of data: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3, </a:t>
            </a:r>
            <a:r>
              <a:rPr lang="en-GB" sz="2800" dirty="0">
                <a:solidFill>
                  <a:srgbClr val="FFFF00"/>
                </a:solidFill>
              </a:rPr>
              <a:t>4</a:t>
            </a:r>
            <a:r>
              <a:rPr lang="en-GB" sz="2800" dirty="0" smtClean="0">
                <a:solidFill>
                  <a:srgbClr val="FFFF00"/>
                </a:solidFill>
              </a:rPr>
              <a:t>, </a:t>
            </a:r>
            <a:r>
              <a:rPr lang="en-GB" sz="2800" dirty="0">
                <a:solidFill>
                  <a:srgbClr val="FFFF00"/>
                </a:solidFill>
              </a:rPr>
              <a:t>7</a:t>
            </a:r>
            <a:r>
              <a:rPr lang="en-GB" sz="2800" dirty="0" smtClean="0">
                <a:solidFill>
                  <a:srgbClr val="FFFF00"/>
                </a:solidFill>
              </a:rPr>
              <a:t>, 3, 1, 6, 7, </a:t>
            </a:r>
            <a:r>
              <a:rPr lang="en-GB" sz="2800" dirty="0">
                <a:solidFill>
                  <a:srgbClr val="FFFF00"/>
                </a:solidFill>
              </a:rPr>
              <a:t>2</a:t>
            </a:r>
            <a:r>
              <a:rPr lang="en-GB" sz="2800" dirty="0" smtClean="0">
                <a:solidFill>
                  <a:srgbClr val="FFFF00"/>
                </a:solidFill>
              </a:rPr>
              <a:t>, 9, 8.</a:t>
            </a:r>
          </a:p>
          <a:p>
            <a:r>
              <a:rPr lang="en-GB" sz="2800" dirty="0" smtClean="0"/>
              <a:t>First, put in order.    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1, 2, 3, 3, </a:t>
            </a:r>
            <a:r>
              <a:rPr lang="en-GB" sz="2800" dirty="0">
                <a:solidFill>
                  <a:srgbClr val="FFFF00"/>
                </a:solidFill>
              </a:rPr>
              <a:t>4</a:t>
            </a:r>
            <a:r>
              <a:rPr lang="en-GB" sz="2800" dirty="0" smtClean="0">
                <a:solidFill>
                  <a:srgbClr val="FFFF00"/>
                </a:solidFill>
              </a:rPr>
              <a:t>, 6, 7, 7, 8, 9. </a:t>
            </a:r>
          </a:p>
          <a:p>
            <a:pPr algn="ctr"/>
            <a:endParaRPr lang="en-GB" sz="2800" dirty="0" smtClean="0">
              <a:solidFill>
                <a:srgbClr val="FFFF00"/>
              </a:solidFill>
            </a:endParaRPr>
          </a:p>
          <a:p>
            <a:r>
              <a:rPr lang="en-GB" sz="2800" dirty="0" smtClean="0"/>
              <a:t>This time there are two middle numbers (</a:t>
            </a:r>
            <a:r>
              <a:rPr lang="en-GB" sz="2800" dirty="0" smtClean="0">
                <a:solidFill>
                  <a:srgbClr val="FFFF00"/>
                </a:solidFill>
              </a:rPr>
              <a:t>4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rgbClr val="FFFF00"/>
                </a:solidFill>
              </a:rPr>
              <a:t>6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Now you just need to find the mean of </a:t>
            </a:r>
            <a:r>
              <a:rPr lang="en-GB" sz="2800" dirty="0">
                <a:solidFill>
                  <a:srgbClr val="FFFF00"/>
                </a:solidFill>
              </a:rPr>
              <a:t>4</a:t>
            </a:r>
            <a:r>
              <a:rPr lang="en-GB" sz="2800" dirty="0"/>
              <a:t> and </a:t>
            </a:r>
            <a:r>
              <a:rPr lang="en-GB" sz="2800" dirty="0" smtClean="0">
                <a:solidFill>
                  <a:srgbClr val="FFFF00"/>
                </a:solidFill>
              </a:rPr>
              <a:t>6</a:t>
            </a:r>
            <a:r>
              <a:rPr lang="en-GB" sz="2800" dirty="0" smtClean="0"/>
              <a:t>.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4 + 6 = 10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10 ÷ 2 = 5</a:t>
            </a:r>
          </a:p>
          <a:p>
            <a:r>
              <a:rPr lang="en-GB" sz="2800" dirty="0" smtClean="0"/>
              <a:t>So the median is </a:t>
            </a:r>
            <a:r>
              <a:rPr lang="en-GB" sz="2800" dirty="0" smtClean="0">
                <a:solidFill>
                  <a:srgbClr val="FFFF00"/>
                </a:solidFill>
              </a:rPr>
              <a:t>5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97758" y="407707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69727" y="407707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7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-18145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269379" y="137985"/>
            <a:ext cx="2047306" cy="9361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1683" y="276596"/>
            <a:ext cx="2242697" cy="658881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Mode</a:t>
            </a:r>
            <a:endParaRPr lang="en-GB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851" y="119675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mode is the value that appears the most often.</a:t>
            </a:r>
          </a:p>
          <a:p>
            <a:r>
              <a:rPr lang="en-GB" sz="3200" dirty="0" smtClean="0"/>
              <a:t>For example:</a:t>
            </a:r>
          </a:p>
          <a:p>
            <a:r>
              <a:rPr lang="en-GB" sz="3200" dirty="0" smtClean="0"/>
              <a:t>What is the mode of this set of data</a:t>
            </a:r>
          </a:p>
          <a:p>
            <a:pPr algn="ctr"/>
            <a:r>
              <a:rPr lang="en-GB" sz="3200" dirty="0" smtClean="0">
                <a:solidFill>
                  <a:srgbClr val="FFFF00"/>
                </a:solidFill>
              </a:rPr>
              <a:t>1, 2, 2, 3, 4, 5, 5, 5, 6, 7?</a:t>
            </a:r>
          </a:p>
          <a:p>
            <a:r>
              <a:rPr lang="en-GB" sz="3200" dirty="0" smtClean="0"/>
              <a:t>Which value appears the most?    </a:t>
            </a:r>
          </a:p>
          <a:p>
            <a:pPr algn="ctr"/>
            <a:r>
              <a:rPr lang="en-GB" sz="3200" dirty="0">
                <a:solidFill>
                  <a:srgbClr val="FFFF00"/>
                </a:solidFill>
              </a:rPr>
              <a:t>1, 2, 2, 3, 4, </a:t>
            </a:r>
            <a:r>
              <a:rPr lang="en-GB" sz="3200" u="sng" dirty="0">
                <a:solidFill>
                  <a:srgbClr val="00B050"/>
                </a:solidFill>
              </a:rPr>
              <a:t>5, 5, 5</a:t>
            </a:r>
            <a:r>
              <a:rPr lang="en-GB" sz="3200" dirty="0">
                <a:solidFill>
                  <a:srgbClr val="FFFF00"/>
                </a:solidFill>
              </a:rPr>
              <a:t>, 6, 7?</a:t>
            </a:r>
          </a:p>
          <a:p>
            <a:r>
              <a:rPr lang="en-GB" sz="3200" dirty="0" smtClean="0"/>
              <a:t>5 appears the most.</a:t>
            </a:r>
          </a:p>
          <a:p>
            <a:endParaRPr lang="en-GB" sz="3200" dirty="0" smtClean="0"/>
          </a:p>
          <a:p>
            <a:r>
              <a:rPr lang="en-GB" sz="3200" dirty="0" smtClean="0"/>
              <a:t>So, the mode is </a:t>
            </a:r>
            <a:r>
              <a:rPr lang="en-GB" sz="3200" dirty="0" smtClean="0">
                <a:solidFill>
                  <a:srgbClr val="FFFF00"/>
                </a:solidFill>
              </a:rPr>
              <a:t>5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977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-18145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251520" y="137985"/>
            <a:ext cx="2456102" cy="9361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55500" y="276595"/>
            <a:ext cx="2456101" cy="658881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Range</a:t>
            </a:r>
            <a:endParaRPr lang="en-GB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851" y="1196752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</a:t>
            </a:r>
            <a:r>
              <a:rPr lang="en-GB" sz="2800" dirty="0" smtClean="0"/>
              <a:t>range </a:t>
            </a:r>
            <a:r>
              <a:rPr lang="en-GB" sz="2800" dirty="0"/>
              <a:t>is the </a:t>
            </a:r>
            <a:r>
              <a:rPr lang="en-GB" sz="2800" dirty="0" smtClean="0"/>
              <a:t>difference between the highest and lowest value. It can be helpful, but not necessary, to put </a:t>
            </a:r>
            <a:r>
              <a:rPr lang="en-GB" sz="2800" dirty="0"/>
              <a:t>all the values </a:t>
            </a:r>
            <a:r>
              <a:rPr lang="en-GB" sz="2800" dirty="0" smtClean="0"/>
              <a:t>in </a:t>
            </a:r>
            <a:r>
              <a:rPr lang="en-GB" sz="2800" dirty="0"/>
              <a:t>order from the lowest to the highest and then find the </a:t>
            </a:r>
            <a:r>
              <a:rPr lang="en-GB" sz="2800" dirty="0" smtClean="0"/>
              <a:t>range. </a:t>
            </a:r>
            <a:r>
              <a:rPr lang="en-GB" sz="2800" dirty="0"/>
              <a:t>For example:</a:t>
            </a:r>
          </a:p>
          <a:p>
            <a:r>
              <a:rPr lang="en-GB" sz="2800" dirty="0"/>
              <a:t>Find the </a:t>
            </a:r>
            <a:r>
              <a:rPr lang="en-GB" sz="2800" dirty="0" smtClean="0"/>
              <a:t>range </a:t>
            </a:r>
            <a:r>
              <a:rPr lang="en-GB" sz="2800" dirty="0"/>
              <a:t>of this set of data:</a:t>
            </a: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5, </a:t>
            </a:r>
            <a:r>
              <a:rPr lang="en-GB" sz="2800" dirty="0">
                <a:solidFill>
                  <a:srgbClr val="FFFF00"/>
                </a:solidFill>
              </a:rPr>
              <a:t>2, </a:t>
            </a:r>
            <a:r>
              <a:rPr lang="en-GB" sz="2800" dirty="0" smtClean="0">
                <a:solidFill>
                  <a:srgbClr val="FFFF00"/>
                </a:solidFill>
              </a:rPr>
              <a:t>6, </a:t>
            </a:r>
            <a:r>
              <a:rPr lang="en-GB" sz="2800" dirty="0">
                <a:solidFill>
                  <a:srgbClr val="FFFF00"/>
                </a:solidFill>
              </a:rPr>
              <a:t>3, 1, 5, </a:t>
            </a:r>
            <a:r>
              <a:rPr lang="en-GB" sz="2800" dirty="0" smtClean="0">
                <a:solidFill>
                  <a:srgbClr val="FFFF00"/>
                </a:solidFill>
              </a:rPr>
              <a:t>8, 4, </a:t>
            </a:r>
            <a:r>
              <a:rPr lang="en-GB" sz="2800" dirty="0">
                <a:solidFill>
                  <a:srgbClr val="FFFF00"/>
                </a:solidFill>
              </a:rPr>
              <a:t>9.</a:t>
            </a:r>
          </a:p>
          <a:p>
            <a:r>
              <a:rPr lang="en-GB" sz="2800" dirty="0"/>
              <a:t>First, put in order.    </a:t>
            </a:r>
          </a:p>
          <a:p>
            <a:pPr algn="ctr"/>
            <a:r>
              <a:rPr lang="en-GB" sz="2800" dirty="0">
                <a:solidFill>
                  <a:srgbClr val="FFFF00"/>
                </a:solidFill>
              </a:rPr>
              <a:t>1, 2, 3, 4, 5, 5, </a:t>
            </a:r>
            <a:r>
              <a:rPr lang="en-GB" sz="2800" dirty="0" smtClean="0">
                <a:solidFill>
                  <a:srgbClr val="FFFF00"/>
                </a:solidFill>
              </a:rPr>
              <a:t>6, </a:t>
            </a:r>
            <a:r>
              <a:rPr lang="en-GB" sz="2800" dirty="0">
                <a:solidFill>
                  <a:srgbClr val="FFFF00"/>
                </a:solidFill>
              </a:rPr>
              <a:t>8, 9 </a:t>
            </a:r>
            <a:endParaRPr lang="en-GB" sz="2800" dirty="0" smtClean="0">
              <a:solidFill>
                <a:srgbClr val="FFFF00"/>
              </a:solidFill>
            </a:endParaRPr>
          </a:p>
          <a:p>
            <a:pPr algn="ctr"/>
            <a:endParaRPr lang="en-GB" sz="2800" dirty="0">
              <a:solidFill>
                <a:srgbClr val="FFFF00"/>
              </a:solidFill>
            </a:endParaRPr>
          </a:p>
          <a:p>
            <a:pPr algn="ctr"/>
            <a:endParaRPr lang="en-GB" sz="2800" dirty="0">
              <a:solidFill>
                <a:srgbClr val="FFFF00"/>
              </a:solidFill>
            </a:endParaRPr>
          </a:p>
          <a:p>
            <a:pPr algn="ctr"/>
            <a:endParaRPr lang="en-GB" sz="2800" dirty="0">
              <a:solidFill>
                <a:srgbClr val="FFFF00"/>
              </a:solidFill>
            </a:endParaRPr>
          </a:p>
          <a:p>
            <a:r>
              <a:rPr lang="en-GB" sz="2800" dirty="0"/>
              <a:t>Now you can see the </a:t>
            </a:r>
            <a:r>
              <a:rPr lang="en-GB" sz="2800" dirty="0" smtClean="0"/>
              <a:t>range </a:t>
            </a:r>
            <a:r>
              <a:rPr lang="en-GB" sz="2800" dirty="0"/>
              <a:t>is </a:t>
            </a:r>
            <a:r>
              <a:rPr lang="en-GB" sz="2800" dirty="0" smtClean="0">
                <a:solidFill>
                  <a:srgbClr val="FFFF00"/>
                </a:solidFill>
              </a:rPr>
              <a:t>9 – 1 = 8</a:t>
            </a:r>
            <a:r>
              <a:rPr lang="en-GB" sz="2800" dirty="0" smtClean="0"/>
              <a:t>.</a:t>
            </a:r>
            <a:endParaRPr lang="en-GB" sz="2800" dirty="0"/>
          </a:p>
          <a:p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19872" y="4653136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228184" y="4653136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69822" y="5039662"/>
            <a:ext cx="9001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Trebuchet MS" panose="020B0603020202020204" pitchFamily="34" charset="0"/>
              </a:rPr>
              <a:t>Lowest</a:t>
            </a:r>
          </a:p>
          <a:p>
            <a:pPr algn="ctr"/>
            <a:r>
              <a:rPr lang="en-GB" sz="1600" b="1" dirty="0" smtClean="0">
                <a:latin typeface="Trebuchet MS" panose="020B0603020202020204" pitchFamily="34" charset="0"/>
              </a:rPr>
              <a:t>value</a:t>
            </a:r>
            <a:endParaRPr lang="en-GB" sz="1600" b="1" dirty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127" y="5027931"/>
            <a:ext cx="102611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Trebuchet MS" panose="020B0603020202020204" pitchFamily="34" charset="0"/>
              </a:rPr>
              <a:t>Highest</a:t>
            </a:r>
          </a:p>
          <a:p>
            <a:pPr algn="ctr"/>
            <a:r>
              <a:rPr lang="en-GB" sz="1600" b="1" dirty="0" smtClean="0">
                <a:latin typeface="Trebuchet MS" panose="020B0603020202020204" pitchFamily="34" charset="0"/>
              </a:rPr>
              <a:t>value</a:t>
            </a:r>
            <a:endParaRPr lang="en-GB" sz="16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699597" y="2026130"/>
            <a:ext cx="3222357" cy="2605643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13613" y="404664"/>
            <a:ext cx="4464496" cy="940966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Your turn!</a:t>
            </a:r>
            <a:endParaRPr lang="en-GB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rot="21223356">
            <a:off x="3758956" y="2128624"/>
            <a:ext cx="13242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15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5517232"/>
            <a:ext cx="4464496" cy="940966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Multiple choice quiz!</a:t>
            </a:r>
            <a:endParaRPr lang="en-GB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5443023" y="5517232"/>
            <a:ext cx="1224136" cy="1008111"/>
          </a:xfrm>
          <a:prstGeom prst="actionButtonForwardNex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-28447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9512" y="294221"/>
            <a:ext cx="6849728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Which word matches the definition?</a:t>
            </a:r>
            <a:endParaRPr lang="en-GB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95992" y="1847993"/>
            <a:ext cx="2074361" cy="760414"/>
            <a:chOff x="1563243" y="2492896"/>
            <a:chExt cx="3726304" cy="1368152"/>
          </a:xfrm>
        </p:grpSpPr>
        <p:sp>
          <p:nvSpPr>
            <p:cNvPr id="12" name="Rounded Rectangle 11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563243" y="2706489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3032" y="2841774"/>
            <a:ext cx="2520280" cy="760414"/>
            <a:chOff x="1484711" y="2492896"/>
            <a:chExt cx="3726304" cy="1368152"/>
          </a:xfrm>
        </p:grpSpPr>
        <p:sp>
          <p:nvSpPr>
            <p:cNvPr id="17" name="Rounded Rectangle 16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Median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81816" y="4941168"/>
            <a:ext cx="2074361" cy="760414"/>
            <a:chOff x="1484711" y="2492896"/>
            <a:chExt cx="3726304" cy="1368152"/>
          </a:xfrm>
        </p:grpSpPr>
        <p:sp>
          <p:nvSpPr>
            <p:cNvPr id="20" name="Rounded Rectangle 19">
              <a:hlinkClick r:id="rId3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itle 1">
              <a:hlinkClick r:id="rId3" action="ppaction://hlinksldjump"/>
            </p:cNvPr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Range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86364" y="3861048"/>
            <a:ext cx="2074361" cy="760414"/>
            <a:chOff x="1484711" y="2492896"/>
            <a:chExt cx="3726304" cy="1368152"/>
          </a:xfrm>
        </p:grpSpPr>
        <p:sp>
          <p:nvSpPr>
            <p:cNvPr id="23" name="Rounded Rectangle 22">
              <a:hlinkClick r:id="rId4" action="ppaction://hlinksldjump"/>
            </p:cNvPr>
            <p:cNvSpPr/>
            <p:nvPr/>
          </p:nvSpPr>
          <p:spPr>
            <a:xfrm>
              <a:off x="1763688" y="2492896"/>
              <a:ext cx="3168352" cy="13681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itle 1">
              <a:hlinkClick r:id="rId4" action="ppaction://hlinksldjump"/>
            </p:cNvPr>
            <p:cNvSpPr txBox="1">
              <a:spLocks/>
            </p:cNvSpPr>
            <p:nvPr/>
          </p:nvSpPr>
          <p:spPr>
            <a:xfrm>
              <a:off x="1484711" y="2632875"/>
              <a:ext cx="3726304" cy="940967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48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ebuchet MS" panose="020B0603020202020204" pitchFamily="34" charset="0"/>
                </a:rPr>
                <a:t>Mode</a:t>
              </a:r>
              <a:endParaRPr lang="en-GB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323528" y="3275721"/>
            <a:ext cx="5473119" cy="65293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The value that appears the most often.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ction Button: Back or Previous 31">
            <a:hlinkClick r:id="rId3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13613" y="404664"/>
            <a:ext cx="4464496" cy="940966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Try Again</a:t>
            </a:r>
            <a:endParaRPr lang="en-GB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" name="Cloud Callout 34">
            <a:hlinkClick r:id="rId2" action="ppaction://hlinksldjump"/>
          </p:cNvPr>
          <p:cNvSpPr/>
          <p:nvPr/>
        </p:nvSpPr>
        <p:spPr>
          <a:xfrm>
            <a:off x="2411760" y="2038104"/>
            <a:ext cx="3996444" cy="3048729"/>
          </a:xfrm>
          <a:prstGeom prst="cloudCallout">
            <a:avLst>
              <a:gd name="adj1" fmla="val -43391"/>
              <a:gd name="adj2" fmla="val 768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 action="ppaction://hlinksldjump"/>
          </p:cNvPr>
          <p:cNvSpPr/>
          <p:nvPr/>
        </p:nvSpPr>
        <p:spPr>
          <a:xfrm rot="21311022">
            <a:off x="3747856" y="2362141"/>
            <a:ext cx="13242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sz="150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721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209</cp:revision>
  <dcterms:created xsi:type="dcterms:W3CDTF">2015-01-27T14:36:04Z</dcterms:created>
  <dcterms:modified xsi:type="dcterms:W3CDTF">2016-04-20T13:22:31Z</dcterms:modified>
</cp:coreProperties>
</file>